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media/image1.jpeg" ContentType="image/jpeg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10080625" cy="567055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2A9C411-0322-48FD-B8FA-A35A1B983EFD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280" cy="62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935928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360000" y="2960280"/>
            <a:ext cx="935928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F797CE3-5287-4209-91D8-259D7227FE1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280" cy="62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5155920" y="108000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360000" y="296028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5155920" y="296028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27C1D0A-1A15-40CC-96E0-772375FA33F6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280" cy="62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301356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3524760" y="1080000"/>
            <a:ext cx="301356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6689160" y="1080000"/>
            <a:ext cx="301356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360000" y="2960280"/>
            <a:ext cx="301356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3524760" y="2960280"/>
            <a:ext cx="301356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6689160" y="2960280"/>
            <a:ext cx="301356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EA12E0E-DD71-40B2-8C18-50DF59FE85DA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5C69EB46-A554-4768-A886-9A133099DBA2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280" cy="62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subTitle"/>
          </p:nvPr>
        </p:nvSpPr>
        <p:spPr>
          <a:xfrm>
            <a:off x="360000" y="1080000"/>
            <a:ext cx="9359280" cy="359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4A23556B-E12B-4FD9-8093-73616758CE01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280" cy="62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9359280" cy="359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FCDA3A6C-509F-49B9-BBF5-3178F83F560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280" cy="62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4567320" cy="359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/>
          </p:nvPr>
        </p:nvSpPr>
        <p:spPr>
          <a:xfrm>
            <a:off x="5155920" y="1080000"/>
            <a:ext cx="4567320" cy="359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C564BBE9-86B4-4DF0-BB4D-F7430C9D643A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280" cy="62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4E488C4B-131A-48E0-8CCD-21526DE594A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subTitle"/>
          </p:nvPr>
        </p:nvSpPr>
        <p:spPr>
          <a:xfrm>
            <a:off x="360000" y="106200"/>
            <a:ext cx="9359280" cy="2898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62FFF8B1-F41B-4FC8-98D1-C5A4EFCEA5F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280" cy="62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/>
          </p:nvPr>
        </p:nvSpPr>
        <p:spPr>
          <a:xfrm>
            <a:off x="5155920" y="1080000"/>
            <a:ext cx="4567320" cy="359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/>
          </p:nvPr>
        </p:nvSpPr>
        <p:spPr>
          <a:xfrm>
            <a:off x="360000" y="296028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046B0C83-AA0D-4C11-A904-0395C28D5D0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280" cy="62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360000" y="1080000"/>
            <a:ext cx="9359280" cy="359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A486A1B-25BB-427C-A8B4-D1D241D1A75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280" cy="62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4567320" cy="359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/>
          </p:nvPr>
        </p:nvSpPr>
        <p:spPr>
          <a:xfrm>
            <a:off x="5155920" y="108000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/>
          </p:nvPr>
        </p:nvSpPr>
        <p:spPr>
          <a:xfrm>
            <a:off x="5155920" y="296028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FECE8ECA-11B2-42D8-928A-AED395E7A83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280" cy="62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/>
          </p:nvPr>
        </p:nvSpPr>
        <p:spPr>
          <a:xfrm>
            <a:off x="5155920" y="108000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/>
          </p:nvPr>
        </p:nvSpPr>
        <p:spPr>
          <a:xfrm>
            <a:off x="360000" y="2960280"/>
            <a:ext cx="935928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E8D07B5D-CAEA-48F6-8EA7-324F6B1892C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280" cy="62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935928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360000" y="2960280"/>
            <a:ext cx="935928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6A78844C-8850-4DD0-8000-865B936AAD6A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280" cy="62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5155920" y="108000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/>
          </p:nvPr>
        </p:nvSpPr>
        <p:spPr>
          <a:xfrm>
            <a:off x="360000" y="296028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/>
          </p:nvPr>
        </p:nvSpPr>
        <p:spPr>
          <a:xfrm>
            <a:off x="5155920" y="296028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590C1B06-7A30-47CF-8DDC-E2822489B0AA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280" cy="62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301356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/>
          </p:nvPr>
        </p:nvSpPr>
        <p:spPr>
          <a:xfrm>
            <a:off x="3524760" y="1080000"/>
            <a:ext cx="301356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/>
          </p:nvPr>
        </p:nvSpPr>
        <p:spPr>
          <a:xfrm>
            <a:off x="6689160" y="1080000"/>
            <a:ext cx="301356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/>
          </p:nvPr>
        </p:nvSpPr>
        <p:spPr>
          <a:xfrm>
            <a:off x="360000" y="2960280"/>
            <a:ext cx="301356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6"/>
          <p:cNvSpPr>
            <a:spLocks noGrp="1"/>
          </p:cNvSpPr>
          <p:nvPr>
            <p:ph/>
          </p:nvPr>
        </p:nvSpPr>
        <p:spPr>
          <a:xfrm>
            <a:off x="3524760" y="2960280"/>
            <a:ext cx="301356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7"/>
          <p:cNvSpPr>
            <a:spLocks noGrp="1"/>
          </p:cNvSpPr>
          <p:nvPr>
            <p:ph/>
          </p:nvPr>
        </p:nvSpPr>
        <p:spPr>
          <a:xfrm>
            <a:off x="6689160" y="2960280"/>
            <a:ext cx="301356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D849DEA1-7805-4728-9EBC-96B8587A7E85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280" cy="62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9359280" cy="359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8B263F5-74B1-4BC6-9A87-EAA8F1B23AA7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280" cy="62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4567320" cy="359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5155920" y="1080000"/>
            <a:ext cx="4567320" cy="359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3AF6405-1E64-4157-99A2-10A59B1A2314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280" cy="62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1C9EF61-A65F-49F5-BD77-C5CCA9A35F94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360000" y="106200"/>
            <a:ext cx="9359280" cy="2898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1F2B269-D44B-4F2B-B387-06E8A589E8C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280" cy="62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5920" y="1080000"/>
            <a:ext cx="4567320" cy="359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360000" y="296028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4CB1352-A78B-45F7-9DB8-486C991F65D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280" cy="62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4567320" cy="359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5920" y="108000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155920" y="296028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16AEF93-FBC3-46BE-80F0-DDBFECB70BE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280" cy="62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155920" y="108000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360000" y="2960280"/>
            <a:ext cx="935928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A5BFE7D-836A-4297-B1A1-76B1EA5AC20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"/>
          <p:cNvSpPr/>
          <p:nvPr/>
        </p:nvSpPr>
        <p:spPr>
          <a:xfrm flipH="1" flipV="1">
            <a:off x="-720" y="4499280"/>
            <a:ext cx="10079280" cy="1169280"/>
          </a:xfrm>
          <a:prstGeom prst="flowChartDocument">
            <a:avLst/>
          </a:prstGeom>
          <a:gradFill rotWithShape="0">
            <a:gsLst>
              <a:gs pos="0">
                <a:srgbClr val="3bb2e5"/>
              </a:gs>
              <a:gs pos="50000">
                <a:srgbClr val="3bb2e5"/>
              </a:gs>
              <a:gs pos="100000">
                <a:srgbClr val="3bb2e5"/>
              </a:gs>
            </a:gsLst>
            <a:lin ang="10800000"/>
          </a:gradFill>
          <a:ln w="18000">
            <a:noFill/>
          </a:ln>
          <a:effectLst>
            <a:outerShdw blurRad="0" dir="5400000" dist="10800" rotWithShape="0">
              <a:srgbClr val="009bdd"/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280" cy="624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ftr" idx="1"/>
          </p:nvPr>
        </p:nvSpPr>
        <p:spPr>
          <a:xfrm>
            <a:off x="3420000" y="5220000"/>
            <a:ext cx="3239280" cy="35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pc="-1" strike="noStrike">
                <a:solidFill>
                  <a:srgbClr val="ffffff"/>
                </a:solidFill>
                <a:latin typeface="Arial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pc="-1" strike="noStrike">
                <a:solidFill>
                  <a:srgbClr val="ffffff"/>
                </a:solidFill>
                <a:latin typeface="Arial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sldNum" idx="2"/>
          </p:nvPr>
        </p:nvSpPr>
        <p:spPr>
          <a:xfrm>
            <a:off x="7380000" y="5220000"/>
            <a:ext cx="2339280" cy="35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400" spc="-1" strike="noStrike">
                <a:solidFill>
                  <a:srgbClr val="ffffff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37EC9B88-7579-4948-B856-0E3881A27101}" type="slidenum">
              <a:rPr b="0" lang="en-US" sz="1400" spc="-1" strike="noStrike">
                <a:solidFill>
                  <a:srgbClr val="ffffff"/>
                </a:solidFill>
                <a:latin typeface="Arial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dt" idx="3"/>
          </p:nvPr>
        </p:nvSpPr>
        <p:spPr>
          <a:xfrm>
            <a:off x="360000" y="5220000"/>
            <a:ext cx="2339280" cy="35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"/>
          <p:cNvSpPr/>
          <p:nvPr/>
        </p:nvSpPr>
        <p:spPr>
          <a:xfrm>
            <a:off x="0" y="0"/>
            <a:ext cx="10076040" cy="719280"/>
          </a:xfrm>
          <a:prstGeom prst="rect">
            <a:avLst/>
          </a:prstGeom>
          <a:gradFill rotWithShape="0">
            <a:gsLst>
              <a:gs pos="0">
                <a:srgbClr val="3bb2e5"/>
              </a:gs>
              <a:gs pos="50000">
                <a:srgbClr val="3bb2e5"/>
              </a:gs>
              <a:gs pos="100000">
                <a:srgbClr val="3bb2e5"/>
              </a:gs>
            </a:gsLst>
            <a:lin ang="10800000"/>
          </a:gradFill>
          <a:ln w="18000">
            <a:noFill/>
          </a:ln>
          <a:effectLst>
            <a:outerShdw blurRad="0" dir="5400000" dist="10800" rotWithShape="0">
              <a:srgbClr val="009bdd"/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43" name=""/>
          <p:cNvSpPr/>
          <p:nvPr/>
        </p:nvSpPr>
        <p:spPr>
          <a:xfrm>
            <a:off x="3240" y="5040000"/>
            <a:ext cx="10076040" cy="630720"/>
          </a:xfrm>
          <a:prstGeom prst="rect">
            <a:avLst/>
          </a:prstGeom>
          <a:gradFill rotWithShape="0">
            <a:gsLst>
              <a:gs pos="0">
                <a:srgbClr val="3bb2e5"/>
              </a:gs>
              <a:gs pos="50000">
                <a:srgbClr val="3bb2e5"/>
              </a:gs>
              <a:gs pos="100000">
                <a:srgbClr val="3bb2e5"/>
              </a:gs>
            </a:gsLst>
            <a:lin ang="10800000"/>
          </a:gradFill>
          <a:ln w="18000">
            <a:noFill/>
          </a:ln>
          <a:effectLst>
            <a:outerShdw blurRad="0" dir="5400000" dist="10800" rotWithShape="0">
              <a:srgbClr val="009bdd"/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280" cy="624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360000" y="1080000"/>
            <a:ext cx="9359280" cy="359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ftr" idx="4"/>
          </p:nvPr>
        </p:nvSpPr>
        <p:spPr>
          <a:xfrm>
            <a:off x="3420000" y="5220000"/>
            <a:ext cx="3239280" cy="35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pc="-1" strike="noStrike">
                <a:solidFill>
                  <a:srgbClr val="ffffff"/>
                </a:solidFill>
                <a:latin typeface="Arial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pc="-1" strike="noStrike">
                <a:solidFill>
                  <a:srgbClr val="ffffff"/>
                </a:solidFill>
                <a:latin typeface="Arial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sldNum" idx="5"/>
          </p:nvPr>
        </p:nvSpPr>
        <p:spPr>
          <a:xfrm>
            <a:off x="7380000" y="5220000"/>
            <a:ext cx="2339280" cy="35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400" spc="-1" strike="noStrike">
                <a:solidFill>
                  <a:srgbClr val="ffffff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E76F5AA0-32D7-421B-9B7F-B175C9E1076A}" type="slidenum">
              <a:rPr b="0" lang="en-US" sz="1400" spc="-1" strike="noStrike">
                <a:solidFill>
                  <a:srgbClr val="ffffff"/>
                </a:solidFill>
                <a:latin typeface="Arial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8" name="PlaceHolder 5"/>
          <p:cNvSpPr>
            <a:spLocks noGrp="1"/>
          </p:cNvSpPr>
          <p:nvPr>
            <p:ph type="dt" idx="6"/>
          </p:nvPr>
        </p:nvSpPr>
        <p:spPr>
          <a:xfrm>
            <a:off x="360000" y="5220000"/>
            <a:ext cx="2339280" cy="35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0" y="1620000"/>
            <a:ext cx="8999280" cy="107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3300" spc="-1" strike="noStrike">
                <a:solidFill>
                  <a:srgbClr val="dd4100"/>
                </a:solidFill>
                <a:latin typeface="Arial"/>
              </a:rPr>
              <a:t>Convert CDs To Computer Files (MP3)</a:t>
            </a:r>
            <a:br>
              <a:rPr sz="3300"/>
            </a:br>
            <a:r>
              <a:rPr b="0" lang="en-US" sz="3300" spc="-1" strike="noStrike">
                <a:solidFill>
                  <a:srgbClr val="dd4100"/>
                </a:solidFill>
                <a:latin typeface="Arial"/>
              </a:rPr>
              <a:t>July 6, 2024</a:t>
            </a:r>
            <a:endParaRPr b="0" lang="en-US" sz="33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6" name="" descr=""/>
          <p:cNvPicPr/>
          <p:nvPr/>
        </p:nvPicPr>
        <p:blipFill>
          <a:blip r:embed="rId1"/>
          <a:stretch/>
        </p:blipFill>
        <p:spPr>
          <a:xfrm>
            <a:off x="3886200" y="2971800"/>
            <a:ext cx="1232640" cy="1334520"/>
          </a:xfrm>
          <a:prstGeom prst="rect">
            <a:avLst/>
          </a:prstGeom>
          <a:ln w="1800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59280" cy="477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3300" spc="-1" strike="noStrike">
                <a:solidFill>
                  <a:srgbClr val="ffffff"/>
                </a:solidFill>
                <a:latin typeface="Arial"/>
              </a:rPr>
              <a:t>Objective</a:t>
            </a:r>
            <a:endParaRPr b="0" lang="en-US" sz="33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8" name="" descr=""/>
          <p:cNvPicPr/>
          <p:nvPr/>
        </p:nvPicPr>
        <p:blipFill>
          <a:blip r:embed="rId1"/>
          <a:stretch/>
        </p:blipFill>
        <p:spPr>
          <a:xfrm>
            <a:off x="4938840" y="5029200"/>
            <a:ext cx="632880" cy="685080"/>
          </a:xfrm>
          <a:prstGeom prst="rect">
            <a:avLst/>
          </a:prstGeom>
          <a:ln w="18000">
            <a:noFill/>
          </a:ln>
        </p:spPr>
      </p:pic>
      <p:sp>
        <p:nvSpPr>
          <p:cNvPr id="89" name=""/>
          <p:cNvSpPr/>
          <p:nvPr/>
        </p:nvSpPr>
        <p:spPr>
          <a:xfrm>
            <a:off x="360360" y="1080360"/>
            <a:ext cx="9359280" cy="3599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 fontScale="97000"/>
          </a:bodyPr>
          <a:p>
            <a:pPr marL="419040" indent="-314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Turn songs on CDs into digital files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419040" indent="-314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Digital music files are normally in MP3 format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1" marL="838080" indent="-31428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Such as ‘Song title.mp3’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419040" indent="-314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These files can then be played on any PC or other music player system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419040" indent="-314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Files can be copied to USB devices for use in a car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ED7EB6FF-B61A-4F81-A017-F6DCF24C08B4}" type="slidenum">
              <a:t>2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59280" cy="477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3300" spc="-1" strike="noStrike">
                <a:solidFill>
                  <a:srgbClr val="ffffff"/>
                </a:solidFill>
                <a:latin typeface="Arial"/>
              </a:rPr>
              <a:t>CD to PC Terms - RIP</a:t>
            </a:r>
            <a:endParaRPr b="0" lang="en-US" sz="33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1" name="" descr=""/>
          <p:cNvPicPr/>
          <p:nvPr/>
        </p:nvPicPr>
        <p:blipFill>
          <a:blip r:embed="rId1"/>
          <a:stretch/>
        </p:blipFill>
        <p:spPr>
          <a:xfrm>
            <a:off x="4938840" y="5029200"/>
            <a:ext cx="632880" cy="685080"/>
          </a:xfrm>
          <a:prstGeom prst="rect">
            <a:avLst/>
          </a:prstGeom>
          <a:ln w="18000">
            <a:noFill/>
          </a:ln>
        </p:spPr>
      </p:pic>
      <p:sp>
        <p:nvSpPr>
          <p:cNvPr id="92" name=""/>
          <p:cNvSpPr/>
          <p:nvPr/>
        </p:nvSpPr>
        <p:spPr>
          <a:xfrm>
            <a:off x="360360" y="1080360"/>
            <a:ext cx="9359280" cy="3599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i="1" lang="en-US" sz="3200" spc="-1" strike="noStrike">
                <a:solidFill>
                  <a:srgbClr val="000000"/>
                </a:solidFill>
                <a:latin typeface="Arial"/>
              </a:rPr>
              <a:t>RIP or RIPPING</a:t>
            </a:r>
            <a:br>
              <a:rPr sz="3200"/>
            </a:b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To Rip a CD means to copy the digital audio from a compact disc (CD) and to store it as a file on a computer or another device. This process can be done using various software applications, such as Windows Media Player or iTunes. Ripping a CD is a legal way to make a personal copy of a CD you own, but it may involve some risks, such as copyright infringement or loss of quality.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AF6EAB36-7684-4A53-842B-B7B29C7D33BD}" type="slidenum">
              <a:t>3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59280" cy="477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3300" spc="-1" strike="noStrike">
                <a:solidFill>
                  <a:srgbClr val="ffffff"/>
                </a:solidFill>
                <a:latin typeface="Arial"/>
              </a:rPr>
              <a:t>CD to PC Terms - BURN</a:t>
            </a:r>
            <a:endParaRPr b="0" lang="en-US" sz="33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4" name="" descr=""/>
          <p:cNvPicPr/>
          <p:nvPr/>
        </p:nvPicPr>
        <p:blipFill>
          <a:blip r:embed="rId1"/>
          <a:stretch/>
        </p:blipFill>
        <p:spPr>
          <a:xfrm>
            <a:off x="4938840" y="5029200"/>
            <a:ext cx="632880" cy="685080"/>
          </a:xfrm>
          <a:prstGeom prst="rect">
            <a:avLst/>
          </a:prstGeom>
          <a:ln w="18000">
            <a:noFill/>
          </a:ln>
        </p:spPr>
      </p:pic>
      <p:sp>
        <p:nvSpPr>
          <p:cNvPr id="95" name=""/>
          <p:cNvSpPr/>
          <p:nvPr/>
        </p:nvSpPr>
        <p:spPr>
          <a:xfrm>
            <a:off x="360360" y="1080360"/>
            <a:ext cx="9359280" cy="3599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i="1" lang="en-US" sz="3200" spc="-1" strike="noStrike">
                <a:solidFill>
                  <a:srgbClr val="000000"/>
                </a:solidFill>
                <a:latin typeface="Arial"/>
              </a:rPr>
              <a:t>BURN </a:t>
            </a:r>
            <a:br>
              <a:rPr sz="3200"/>
            </a:b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To BURN means to copy the digital audio files from a  computer to a type of storage media. This process can be done using various software applications, such as Windows Media Player or iTunes. 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2817992E-CE7B-4F53-B798-91F9BE7E07EC}" type="slidenum">
              <a:t>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59280" cy="477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3300" spc="-1" strike="noStrike">
                <a:solidFill>
                  <a:srgbClr val="ffffff"/>
                </a:solidFill>
                <a:latin typeface="Arial"/>
              </a:rPr>
              <a:t>Advantages and Why Do This?</a:t>
            </a:r>
            <a:endParaRPr b="0" lang="en-US" sz="33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7" name="" descr=""/>
          <p:cNvPicPr/>
          <p:nvPr/>
        </p:nvPicPr>
        <p:blipFill>
          <a:blip r:embed="rId1"/>
          <a:stretch/>
        </p:blipFill>
        <p:spPr>
          <a:xfrm>
            <a:off x="4938840" y="5029200"/>
            <a:ext cx="632880" cy="685080"/>
          </a:xfrm>
          <a:prstGeom prst="rect">
            <a:avLst/>
          </a:prstGeom>
          <a:ln w="18000">
            <a:noFill/>
          </a:ln>
        </p:spPr>
      </p:pic>
      <p:sp>
        <p:nvSpPr>
          <p:cNvPr id="98" name=""/>
          <p:cNvSpPr/>
          <p:nvPr/>
        </p:nvSpPr>
        <p:spPr>
          <a:xfrm>
            <a:off x="360360" y="1080360"/>
            <a:ext cx="9359280" cy="3599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Normal Music CDs (analog) have about 45 minute capacity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Digital MP3 files are very compact – Hours on a single CD or tens – hundreds of hrs on a USB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Few cars or PCs have CD players anymore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CDs will deteriorate over time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EF5CFACC-97AE-4721-94A0-0073940993FE}" type="slidenum">
              <a:t>5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59280" cy="477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3300" spc="-1" strike="noStrike">
                <a:solidFill>
                  <a:srgbClr val="ffffff"/>
                </a:solidFill>
                <a:latin typeface="Arial"/>
              </a:rPr>
              <a:t>Step 1 - </a:t>
            </a:r>
            <a:r>
              <a:rPr b="1" i="1" lang="en-US" sz="3300" spc="-1" strike="noStrike">
                <a:solidFill>
                  <a:srgbClr val="ffffff"/>
                </a:solidFill>
                <a:latin typeface="Arial"/>
              </a:rPr>
              <a:t>RIP</a:t>
            </a:r>
            <a:r>
              <a:rPr b="0" lang="en-US" sz="3300" spc="-1" strike="noStrike">
                <a:solidFill>
                  <a:srgbClr val="ffffff"/>
                </a:solidFill>
                <a:latin typeface="Arial"/>
              </a:rPr>
              <a:t> CDs</a:t>
            </a:r>
            <a:endParaRPr b="0" lang="en-US" sz="33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00" name="" descr=""/>
          <p:cNvPicPr/>
          <p:nvPr/>
        </p:nvPicPr>
        <p:blipFill>
          <a:blip r:embed="rId1"/>
          <a:stretch/>
        </p:blipFill>
        <p:spPr>
          <a:xfrm>
            <a:off x="4938840" y="5029200"/>
            <a:ext cx="632880" cy="685080"/>
          </a:xfrm>
          <a:prstGeom prst="rect">
            <a:avLst/>
          </a:prstGeom>
          <a:ln w="18000">
            <a:noFill/>
          </a:ln>
        </p:spPr>
      </p:pic>
      <p:sp>
        <p:nvSpPr>
          <p:cNvPr id="101" name=""/>
          <p:cNvSpPr/>
          <p:nvPr/>
        </p:nvSpPr>
        <p:spPr>
          <a:xfrm>
            <a:off x="360360" y="1080360"/>
            <a:ext cx="9359280" cy="3599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 fontScale="83000"/>
          </a:bodyPr>
          <a:p>
            <a:pPr marL="358560" indent="-268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Must have a CD/DVD drive attached to PC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1" marL="717120" indent="-26892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Either built-in or USB attached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358560" indent="-268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Select Music software to perform </a:t>
            </a:r>
            <a:r>
              <a:rPr b="1" i="1" lang="en-US" sz="3200" spc="-1" strike="noStrike">
                <a:solidFill>
                  <a:srgbClr val="000000"/>
                </a:solidFill>
                <a:latin typeface="Arial"/>
              </a:rPr>
              <a:t>ripping</a:t>
            </a: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 of songs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1" marL="717120" indent="-26892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b="1" i="1" lang="en-US" sz="2800" spc="-1" strike="noStrike">
                <a:solidFill>
                  <a:srgbClr val="000000"/>
                </a:solidFill>
                <a:latin typeface="Arial"/>
              </a:rPr>
              <a:t>iTunes</a:t>
            </a: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 free download from Microsoft store or Windows </a:t>
            </a:r>
            <a:r>
              <a:rPr b="1" i="1" lang="en-US" sz="2800" spc="-1" strike="noStrike">
                <a:solidFill>
                  <a:srgbClr val="000000"/>
                </a:solidFill>
                <a:latin typeface="Arial"/>
              </a:rPr>
              <a:t>Media Player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717120" indent="-26892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Store songs in the PC Music folder/library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358560" indent="-268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Software will usually detect all CD information and download titles automatically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212CEDA2-CC48-4CFD-B021-D14256427D69}" type="slidenum">
              <a:t>6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59280" cy="477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3300" spc="-1" strike="noStrike">
                <a:solidFill>
                  <a:srgbClr val="ffffff"/>
                </a:solidFill>
                <a:latin typeface="Arial"/>
              </a:rPr>
              <a:t>Step 2 – Create Playable Media</a:t>
            </a:r>
            <a:endParaRPr b="0" lang="en-US" sz="33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03" name="" descr=""/>
          <p:cNvPicPr/>
          <p:nvPr/>
        </p:nvPicPr>
        <p:blipFill>
          <a:blip r:embed="rId1"/>
          <a:stretch/>
        </p:blipFill>
        <p:spPr>
          <a:xfrm>
            <a:off x="4938840" y="5029200"/>
            <a:ext cx="632880" cy="685080"/>
          </a:xfrm>
          <a:prstGeom prst="rect">
            <a:avLst/>
          </a:prstGeom>
          <a:ln w="18000">
            <a:noFill/>
          </a:ln>
        </p:spPr>
      </p:pic>
      <p:sp>
        <p:nvSpPr>
          <p:cNvPr id="104" name=""/>
          <p:cNvSpPr/>
          <p:nvPr/>
        </p:nvSpPr>
        <p:spPr>
          <a:xfrm>
            <a:off x="360360" y="1080360"/>
            <a:ext cx="9359280" cy="3599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Determine what media to use based on the type of player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CD, DVD, USB, Phone, etc.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Select songs/albums/artists to copy to media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i="1" lang="en-US" sz="3200" spc="-1" strike="noStrike">
                <a:solidFill>
                  <a:srgbClr val="000000"/>
                </a:solidFill>
                <a:latin typeface="Arial"/>
              </a:rPr>
              <a:t>Burn</a:t>
            </a: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 songs to media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Eject/save media from PC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5931F970-2B0E-4DE3-85DC-EDFEA22D6EB8}" type="slidenum">
              <a:t>7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</TotalTime>
  <Application>LibreOffice/7.5.4.2$Windows_X86_64 LibreOffice_project/36ccfdc35048b057fd9854c757a8b67ec53977b6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2024-05-31T14:52:36Z</dcterms:created>
  <dc:creator/>
  <dc:description/>
  <dc:language>en-US</dc:language>
  <cp:lastModifiedBy/>
  <dcterms:modified xsi:type="dcterms:W3CDTF">2024-07-04T12:17:55Z</dcterms:modified>
  <cp:revision>38</cp:revision>
  <dc:subject/>
  <dc:title>Blue Curve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